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  <p:sldId id="263" r:id="rId38"/>
    <p:sldId id="264" r:id="rId39"/>
    <p:sldId id="265" r:id="rId40"/>
    <p:sldId id="266" r:id="rId41"/>
    <p:sldId id="267" r:id="rId42"/>
    <p:sldId id="268" r:id="rId43"/>
    <p:sldId id="269" r:id="rId44"/>
  </p:sldIdLst>
  <p:sldSz cx="18288000" cy="10287000"/>
  <p:notesSz cx="6858000" cy="9144000"/>
  <p:embeddedFontLst>
    <p:embeddedFont>
      <p:font typeface="Aileron Regular" charset="1" panose="00000500000000000000"/>
      <p:regular r:id="rId6"/>
    </p:embeddedFont>
    <p:embeddedFont>
      <p:font typeface="Aileron Regular Bold" charset="1" panose="00000800000000000000"/>
      <p:regular r:id="rId7"/>
    </p:embeddedFont>
    <p:embeddedFont>
      <p:font typeface="Aileron Regular Italics" charset="1" panose="00000500000000000000"/>
      <p:regular r:id="rId8"/>
    </p:embeddedFont>
    <p:embeddedFont>
      <p:font typeface="Aileron Regular Bold Italics" charset="1" panose="00000800000000000000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Arimo" charset="1" panose="020B0604020202020204"/>
      <p:regular r:id="rId12"/>
    </p:embeddedFont>
    <p:embeddedFont>
      <p:font typeface="Arimo Bold" charset="1" panose="020B0704020202020204"/>
      <p:regular r:id="rId13"/>
    </p:embeddedFont>
    <p:embeddedFont>
      <p:font typeface="Arimo Italics" charset="1" panose="020B0604020202090204"/>
      <p:regular r:id="rId14"/>
    </p:embeddedFont>
    <p:embeddedFont>
      <p:font typeface="Arimo Bold Italics" charset="1" panose="020B0704020202090204"/>
      <p:regular r:id="rId15"/>
    </p:embeddedFont>
    <p:embeddedFont>
      <p:font typeface="Public Sans" charset="1" panose="00000000000000000000"/>
      <p:regular r:id="rId16"/>
    </p:embeddedFont>
    <p:embeddedFont>
      <p:font typeface="Public Sans Bold" charset="1" panose="00000000000000000000"/>
      <p:regular r:id="rId17"/>
    </p:embeddedFont>
    <p:embeddedFont>
      <p:font typeface="Public Sans Italics" charset="1" panose="00000000000000000000"/>
      <p:regular r:id="rId18"/>
    </p:embeddedFont>
    <p:embeddedFont>
      <p:font typeface="Public Sans Bold Italics" charset="1" panose="00000000000000000000"/>
      <p:regular r:id="rId19"/>
    </p:embeddedFont>
    <p:embeddedFont>
      <p:font typeface="Garet" charset="1" panose="00000000000000000000"/>
      <p:regular r:id="rId20"/>
    </p:embeddedFont>
    <p:embeddedFont>
      <p:font typeface="Garet Bold" charset="1" panose="00000000000000000000"/>
      <p:regular r:id="rId21"/>
    </p:embeddedFont>
    <p:embeddedFont>
      <p:font typeface="Garet Italics" charset="1" panose="00000000000000000000"/>
      <p:regular r:id="rId22"/>
    </p:embeddedFont>
    <p:embeddedFont>
      <p:font typeface="Garet Bold Italics" charset="1" panose="000000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  <p:embeddedFont>
      <p:font typeface="Canva Sans Italics" charset="1" panose="020B0503030501040103"/>
      <p:regular r:id="rId26"/>
    </p:embeddedFont>
    <p:embeddedFont>
      <p:font typeface="Canva Sans Bold Italics" charset="1" panose="020B0803030501040103"/>
      <p:regular r:id="rId27"/>
    </p:embeddedFont>
    <p:embeddedFont>
      <p:font typeface="Eczar SemiBold" charset="1" panose="02000603040300000004"/>
      <p:regular r:id="rId28"/>
    </p:embeddedFont>
    <p:embeddedFont>
      <p:font typeface="Eczar SemiBold Bold" charset="1" panose="02000603040300000004"/>
      <p:regular r:id="rId29"/>
    </p:embeddedFont>
    <p:embeddedFont>
      <p:font typeface="Yeseva One" charset="1" panose="000005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slides/slide1.xml" Type="http://schemas.openxmlformats.org/officeDocument/2006/relationships/slide"/><Relationship Id="rId32" Target="slides/slide2.xml" Type="http://schemas.openxmlformats.org/officeDocument/2006/relationships/slide"/><Relationship Id="rId33" Target="slides/slide3.xml" Type="http://schemas.openxmlformats.org/officeDocument/2006/relationships/slide"/><Relationship Id="rId34" Target="slides/slide4.xml" Type="http://schemas.openxmlformats.org/officeDocument/2006/relationships/slide"/><Relationship Id="rId35" Target="slides/slide5.xml" Type="http://schemas.openxmlformats.org/officeDocument/2006/relationships/slide"/><Relationship Id="rId36" Target="slides/slide6.xml" Type="http://schemas.openxmlformats.org/officeDocument/2006/relationships/slide"/><Relationship Id="rId37" Target="slides/slide7.xml" Type="http://schemas.openxmlformats.org/officeDocument/2006/relationships/slide"/><Relationship Id="rId38" Target="slides/slide8.xml" Type="http://schemas.openxmlformats.org/officeDocument/2006/relationships/slide"/><Relationship Id="rId39" Target="slides/slide9.xml" Type="http://schemas.openxmlformats.org/officeDocument/2006/relationships/slide"/><Relationship Id="rId4" Target="theme/theme1.xml" Type="http://schemas.openxmlformats.org/officeDocument/2006/relationships/theme"/><Relationship Id="rId40" Target="slides/slide10.xml" Type="http://schemas.openxmlformats.org/officeDocument/2006/relationships/slide"/><Relationship Id="rId41" Target="slides/slide11.xml" Type="http://schemas.openxmlformats.org/officeDocument/2006/relationships/slide"/><Relationship Id="rId42" Target="slides/slide12.xml" Type="http://schemas.openxmlformats.org/officeDocument/2006/relationships/slide"/><Relationship Id="rId43" Target="slides/slide13.xml" Type="http://schemas.openxmlformats.org/officeDocument/2006/relationships/slide"/><Relationship Id="rId44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gif>
</file>

<file path=ppt/media/image12.png>
</file>

<file path=ppt/media/image13.svg>
</file>

<file path=ppt/media/image14.png>
</file>

<file path=ppt/media/image15.jpeg>
</file>

<file path=ppt/media/image16.png>
</file>

<file path=ppt/media/image17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3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4.pn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4.png" Type="http://schemas.openxmlformats.org/officeDocument/2006/relationships/image"/><Relationship Id="rId6" Target="../media/image10.png" Type="http://schemas.openxmlformats.org/officeDocument/2006/relationships/image"/><Relationship Id="rId7" Target="../media/image11.gif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84660">
            <a:off x="15459392" y="358695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4648">
            <a:off x="-2042291" y="308610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84680" y="-244978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495018">
            <a:off x="-1249695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10188" y="3491707"/>
            <a:ext cx="1666762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0"/>
              </a:lnSpc>
            </a:pPr>
            <a:r>
              <a:rPr lang="en-US" sz="15000">
                <a:solidFill>
                  <a:srgbClr val="273384"/>
                </a:solidFill>
                <a:latin typeface="Eczar SemiBold Bold"/>
              </a:rPr>
              <a:t>HEARTSOAR</a:t>
            </a:r>
          </a:p>
          <a:p>
            <a:pPr algn="ctr">
              <a:lnSpc>
                <a:spcPts val="17250"/>
              </a:lnSpc>
            </a:pPr>
            <a:r>
              <a:rPr lang="en-US" sz="15000">
                <a:solidFill>
                  <a:srgbClr val="273384"/>
                </a:solidFill>
                <a:latin typeface="Eczar SemiBold Bold"/>
              </a:rPr>
              <a:t>TOWER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-1551070" y="-489556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3442328">
            <a:off x="12759754" y="6160928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503474" y="943798"/>
            <a:ext cx="1281053" cy="1375627"/>
          </a:xfrm>
          <a:custGeom>
            <a:avLst/>
            <a:gdLst/>
            <a:ahLst/>
            <a:cxnLst/>
            <a:rect r="r" b="b" t="t" l="l"/>
            <a:pathLst>
              <a:path h="1375627" w="1281053">
                <a:moveTo>
                  <a:pt x="0" y="0"/>
                </a:moveTo>
                <a:lnTo>
                  <a:pt x="1281052" y="0"/>
                </a:lnTo>
                <a:lnTo>
                  <a:pt x="1281052" y="1375627"/>
                </a:lnTo>
                <a:lnTo>
                  <a:pt x="0" y="13756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406541" y="2357599"/>
            <a:ext cx="5474919" cy="49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>
                <a:solidFill>
                  <a:srgbClr val="A88353"/>
                </a:solidFill>
                <a:latin typeface="Public Sans"/>
              </a:rPr>
              <a:t>Group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601846" y="419788"/>
            <a:ext cx="7163655" cy="1217823"/>
            <a:chOff x="0" y="0"/>
            <a:chExt cx="1886724" cy="3207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86724" cy="320744"/>
            </a:xfrm>
            <a:custGeom>
              <a:avLst/>
              <a:gdLst/>
              <a:ahLst/>
              <a:cxnLst/>
              <a:rect r="r" b="b" t="t" l="l"/>
              <a:pathLst>
                <a:path h="320744" w="1886724">
                  <a:moveTo>
                    <a:pt x="55117" y="0"/>
                  </a:moveTo>
                  <a:lnTo>
                    <a:pt x="1831607" y="0"/>
                  </a:lnTo>
                  <a:cubicBezTo>
                    <a:pt x="1862047" y="0"/>
                    <a:pt x="1886724" y="24677"/>
                    <a:pt x="1886724" y="55117"/>
                  </a:cubicBezTo>
                  <a:lnTo>
                    <a:pt x="1886724" y="265627"/>
                  </a:lnTo>
                  <a:cubicBezTo>
                    <a:pt x="1886724" y="280245"/>
                    <a:pt x="1880917" y="294264"/>
                    <a:pt x="1870581" y="304600"/>
                  </a:cubicBezTo>
                  <a:cubicBezTo>
                    <a:pt x="1860244" y="314937"/>
                    <a:pt x="1846225" y="320744"/>
                    <a:pt x="1831607" y="320744"/>
                  </a:cubicBezTo>
                  <a:lnTo>
                    <a:pt x="55117" y="320744"/>
                  </a:lnTo>
                  <a:cubicBezTo>
                    <a:pt x="40499" y="320744"/>
                    <a:pt x="26480" y="314937"/>
                    <a:pt x="16143" y="304600"/>
                  </a:cubicBezTo>
                  <a:cubicBezTo>
                    <a:pt x="5807" y="294264"/>
                    <a:pt x="0" y="280245"/>
                    <a:pt x="0" y="265627"/>
                  </a:cubicBezTo>
                  <a:lnTo>
                    <a:pt x="0" y="55117"/>
                  </a:lnTo>
                  <a:cubicBezTo>
                    <a:pt x="0" y="40499"/>
                    <a:pt x="5807" y="26480"/>
                    <a:pt x="16143" y="16143"/>
                  </a:cubicBezTo>
                  <a:cubicBezTo>
                    <a:pt x="26480" y="5807"/>
                    <a:pt x="40499" y="0"/>
                    <a:pt x="55117" y="0"/>
                  </a:cubicBezTo>
                  <a:close/>
                </a:path>
              </a:pathLst>
            </a:custGeom>
            <a:solidFill>
              <a:srgbClr val="0D0F6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446545" y="600075"/>
            <a:ext cx="547425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Yeseva One Bold"/>
              </a:rPr>
              <a:t>Agile Lessons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5150" y="2622396"/>
            <a:ext cx="160326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5150" y="5682667"/>
            <a:ext cx="160326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68415" y="5777917"/>
            <a:ext cx="6375585" cy="2101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D0F68"/>
                </a:solidFill>
                <a:latin typeface="Garet"/>
              </a:rPr>
              <a:t>Focus on Delivering Value: 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Challenge</a:t>
            </a:r>
          </a:p>
          <a:p>
            <a:pPr marL="863611" indent="-287870" lvl="2">
              <a:lnSpc>
                <a:spcPts val="2800"/>
              </a:lnSpc>
              <a:buFont typeface="Arial"/>
              <a:buChar char="⚬"/>
            </a:pPr>
            <a:r>
              <a:rPr lang="en-US" sz="2000">
                <a:solidFill>
                  <a:srgbClr val="0D0F68"/>
                </a:solidFill>
                <a:latin typeface="Garet"/>
              </a:rPr>
              <a:t>Knowing what's of value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(MVP) Minimum Viable Product</a:t>
            </a:r>
          </a:p>
          <a:p>
            <a:pPr>
              <a:lnSpc>
                <a:spcPts val="2800"/>
              </a:lnSpc>
            </a:pP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2622396"/>
            <a:ext cx="160326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47265" y="2717646"/>
            <a:ext cx="6375585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D0F68"/>
                </a:solidFill>
                <a:latin typeface="Garet"/>
              </a:rPr>
              <a:t>Iterative Development: 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Small, manageable "VALUABLE" increments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Team progress </a:t>
            </a: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Smaller sections to debug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144000" y="5682667"/>
            <a:ext cx="160326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47265" y="5777917"/>
            <a:ext cx="6375585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D0F68"/>
                </a:solidFill>
                <a:latin typeface="Garet"/>
              </a:rPr>
              <a:t>Embracing Agile Mindset:  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Valuing collaboration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 Flexibility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 Continuous learning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MVP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68415" y="2717646"/>
            <a:ext cx="6375585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D0F68"/>
                </a:solidFill>
                <a:latin typeface="Garet"/>
              </a:rPr>
              <a:t>Customer Collaboration: 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Consistent updates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Gaining insight</a:t>
            </a:r>
          </a:p>
          <a:p>
            <a:pPr marL="431805" indent="-215903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D0F68"/>
                </a:solidFill>
                <a:latin typeface="Garet"/>
              </a:rPr>
              <a:t>Knowing when to pivot</a:t>
            </a:r>
          </a:p>
          <a:p>
            <a:pPr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508434" y="-4315657"/>
            <a:ext cx="9454551" cy="11886288"/>
          </a:xfrm>
          <a:custGeom>
            <a:avLst/>
            <a:gdLst/>
            <a:ahLst/>
            <a:cxnLst/>
            <a:rect r="r" b="b" t="t" l="l"/>
            <a:pathLst>
              <a:path h="11886288" w="9454551">
                <a:moveTo>
                  <a:pt x="0" y="0"/>
                </a:moveTo>
                <a:lnTo>
                  <a:pt x="9454552" y="0"/>
                </a:lnTo>
                <a:lnTo>
                  <a:pt x="9454552" y="11886288"/>
                </a:lnTo>
                <a:lnTo>
                  <a:pt x="0" y="11886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100000">
            <a:off x="2213219" y="2905923"/>
            <a:ext cx="5469632" cy="4475153"/>
          </a:xfrm>
          <a:custGeom>
            <a:avLst/>
            <a:gdLst/>
            <a:ahLst/>
            <a:cxnLst/>
            <a:rect r="r" b="b" t="t" l="l"/>
            <a:pathLst>
              <a:path h="4475153" w="5469632">
                <a:moveTo>
                  <a:pt x="0" y="0"/>
                </a:moveTo>
                <a:lnTo>
                  <a:pt x="5469632" y="0"/>
                </a:lnTo>
                <a:lnTo>
                  <a:pt x="5469632" y="4475154"/>
                </a:lnTo>
                <a:lnTo>
                  <a:pt x="0" y="44751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88427" y="3960126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938341">
            <a:off x="4404308" y="5806723"/>
            <a:ext cx="9721895" cy="10809612"/>
          </a:xfrm>
          <a:custGeom>
            <a:avLst/>
            <a:gdLst/>
            <a:ahLst/>
            <a:cxnLst/>
            <a:rect r="r" b="b" t="t" l="l"/>
            <a:pathLst>
              <a:path h="10809612" w="9721895">
                <a:moveTo>
                  <a:pt x="0" y="0"/>
                </a:moveTo>
                <a:lnTo>
                  <a:pt x="9721895" y="0"/>
                </a:lnTo>
                <a:lnTo>
                  <a:pt x="9721895" y="10809612"/>
                </a:lnTo>
                <a:lnTo>
                  <a:pt x="0" y="108096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672048" y="255806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203235">
            <a:off x="156670" y="-1019161"/>
            <a:ext cx="9145556" cy="4738275"/>
          </a:xfrm>
          <a:custGeom>
            <a:avLst/>
            <a:gdLst/>
            <a:ahLst/>
            <a:cxnLst/>
            <a:rect r="r" b="b" t="t" l="l"/>
            <a:pathLst>
              <a:path h="4738275" w="9145556">
                <a:moveTo>
                  <a:pt x="0" y="0"/>
                </a:moveTo>
                <a:lnTo>
                  <a:pt x="9145556" y="0"/>
                </a:lnTo>
                <a:lnTo>
                  <a:pt x="9145556" y="4738275"/>
                </a:lnTo>
                <a:lnTo>
                  <a:pt x="0" y="47382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14609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837368" y="4226052"/>
            <a:ext cx="4316114" cy="1758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097"/>
              </a:lnSpc>
            </a:pPr>
            <a:r>
              <a:rPr lang="en-US" sz="11100">
                <a:solidFill>
                  <a:srgbClr val="273384"/>
                </a:solidFill>
                <a:latin typeface="Eczar SemiBold Bold"/>
              </a:rPr>
              <a:t>DEMO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654165" y="1567499"/>
            <a:ext cx="1180415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D0F68"/>
                </a:solidFill>
                <a:latin typeface="Yeseva One"/>
              </a:rPr>
              <a:t>Future Improvements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239025" y="3497898"/>
            <a:ext cx="6492732" cy="1217823"/>
            <a:chOff x="0" y="0"/>
            <a:chExt cx="1710020" cy="32074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10020" cy="320744"/>
            </a:xfrm>
            <a:custGeom>
              <a:avLst/>
              <a:gdLst/>
              <a:ahLst/>
              <a:cxnLst/>
              <a:rect r="r" b="b" t="t" l="l"/>
              <a:pathLst>
                <a:path h="320744" w="1710020">
                  <a:moveTo>
                    <a:pt x="60812" y="0"/>
                  </a:moveTo>
                  <a:lnTo>
                    <a:pt x="1649208" y="0"/>
                  </a:lnTo>
                  <a:cubicBezTo>
                    <a:pt x="1682793" y="0"/>
                    <a:pt x="1710020" y="27227"/>
                    <a:pt x="1710020" y="60812"/>
                  </a:cubicBezTo>
                  <a:lnTo>
                    <a:pt x="1710020" y="259931"/>
                  </a:lnTo>
                  <a:cubicBezTo>
                    <a:pt x="1710020" y="293517"/>
                    <a:pt x="1682793" y="320744"/>
                    <a:pt x="1649208" y="320744"/>
                  </a:cubicBezTo>
                  <a:lnTo>
                    <a:pt x="60812" y="320744"/>
                  </a:lnTo>
                  <a:cubicBezTo>
                    <a:pt x="27227" y="320744"/>
                    <a:pt x="0" y="293517"/>
                    <a:pt x="0" y="259931"/>
                  </a:cubicBezTo>
                  <a:lnTo>
                    <a:pt x="0" y="60812"/>
                  </a:lnTo>
                  <a:cubicBezTo>
                    <a:pt x="0" y="27227"/>
                    <a:pt x="27227" y="0"/>
                    <a:pt x="60812" y="0"/>
                  </a:cubicBezTo>
                  <a:close/>
                </a:path>
              </a:pathLst>
            </a:custGeom>
            <a:solidFill>
              <a:srgbClr val="0D0F68"/>
            </a:solidFill>
            <a:ln>
              <a:noFill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696070" y="3687710"/>
            <a:ext cx="88400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Garet Bold"/>
              </a:rPr>
              <a:t>01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556243" y="3497898"/>
            <a:ext cx="6492732" cy="1217823"/>
            <a:chOff x="0" y="0"/>
            <a:chExt cx="1710020" cy="3207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10020" cy="320744"/>
            </a:xfrm>
            <a:custGeom>
              <a:avLst/>
              <a:gdLst/>
              <a:ahLst/>
              <a:cxnLst/>
              <a:rect r="r" b="b" t="t" l="l"/>
              <a:pathLst>
                <a:path h="320744" w="1710020">
                  <a:moveTo>
                    <a:pt x="60812" y="0"/>
                  </a:moveTo>
                  <a:lnTo>
                    <a:pt x="1649208" y="0"/>
                  </a:lnTo>
                  <a:cubicBezTo>
                    <a:pt x="1682793" y="0"/>
                    <a:pt x="1710020" y="27227"/>
                    <a:pt x="1710020" y="60812"/>
                  </a:cubicBezTo>
                  <a:lnTo>
                    <a:pt x="1710020" y="259931"/>
                  </a:lnTo>
                  <a:cubicBezTo>
                    <a:pt x="1710020" y="293517"/>
                    <a:pt x="1682793" y="320744"/>
                    <a:pt x="1649208" y="320744"/>
                  </a:cubicBezTo>
                  <a:lnTo>
                    <a:pt x="60812" y="320744"/>
                  </a:lnTo>
                  <a:cubicBezTo>
                    <a:pt x="27227" y="320744"/>
                    <a:pt x="0" y="293517"/>
                    <a:pt x="0" y="259931"/>
                  </a:cubicBezTo>
                  <a:lnTo>
                    <a:pt x="0" y="60812"/>
                  </a:lnTo>
                  <a:cubicBezTo>
                    <a:pt x="0" y="27227"/>
                    <a:pt x="27227" y="0"/>
                    <a:pt x="60812" y="0"/>
                  </a:cubicBezTo>
                  <a:close/>
                </a:path>
              </a:pathLst>
            </a:custGeom>
            <a:solidFill>
              <a:srgbClr val="65A4C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1036785" y="3775022"/>
            <a:ext cx="468795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D0F68"/>
                </a:solidFill>
                <a:latin typeface="Garet"/>
              </a:rPr>
              <a:t>Tileset Map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000822" y="3687710"/>
            <a:ext cx="88400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D0F68"/>
                </a:solidFill>
                <a:latin typeface="Garet Bold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54165" y="3780579"/>
            <a:ext cx="468795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Garet"/>
              </a:rPr>
              <a:t>More refactoring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239025" y="7043102"/>
            <a:ext cx="6492732" cy="1217823"/>
            <a:chOff x="0" y="0"/>
            <a:chExt cx="8656976" cy="1623764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8656976" cy="1623764"/>
              <a:chOff x="0" y="0"/>
              <a:chExt cx="1710020" cy="32074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710020" cy="320744"/>
              </a:xfrm>
              <a:custGeom>
                <a:avLst/>
                <a:gdLst/>
                <a:ahLst/>
                <a:cxnLst/>
                <a:rect r="r" b="b" t="t" l="l"/>
                <a:pathLst>
                  <a:path h="320744" w="1710020">
                    <a:moveTo>
                      <a:pt x="60812" y="0"/>
                    </a:moveTo>
                    <a:lnTo>
                      <a:pt x="1649208" y="0"/>
                    </a:lnTo>
                    <a:cubicBezTo>
                      <a:pt x="1682793" y="0"/>
                      <a:pt x="1710020" y="27227"/>
                      <a:pt x="1710020" y="60812"/>
                    </a:cubicBezTo>
                    <a:lnTo>
                      <a:pt x="1710020" y="259931"/>
                    </a:lnTo>
                    <a:cubicBezTo>
                      <a:pt x="1710020" y="293517"/>
                      <a:pt x="1682793" y="320744"/>
                      <a:pt x="1649208" y="320744"/>
                    </a:cubicBezTo>
                    <a:lnTo>
                      <a:pt x="60812" y="320744"/>
                    </a:lnTo>
                    <a:cubicBezTo>
                      <a:pt x="27227" y="320744"/>
                      <a:pt x="0" y="293517"/>
                      <a:pt x="0" y="259931"/>
                    </a:cubicBezTo>
                    <a:lnTo>
                      <a:pt x="0" y="60812"/>
                    </a:lnTo>
                    <a:cubicBezTo>
                      <a:pt x="0" y="27227"/>
                      <a:pt x="27227" y="0"/>
                      <a:pt x="60812" y="0"/>
                    </a:cubicBezTo>
                    <a:close/>
                  </a:path>
                </a:pathLst>
              </a:custGeom>
              <a:solidFill>
                <a:srgbClr val="0D0F68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592773" y="381000"/>
              <a:ext cx="1178678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99"/>
                </a:lnSpc>
              </a:pPr>
              <a:r>
                <a:rPr lang="en-US" sz="4500">
                  <a:solidFill>
                    <a:srgbClr val="FFFFFF"/>
                  </a:solidFill>
                  <a:latin typeface="Garet Bold"/>
                </a:rPr>
                <a:t>05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813598" y="494242"/>
              <a:ext cx="6250605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z="3500">
                  <a:solidFill>
                    <a:srgbClr val="FFFFFF"/>
                  </a:solidFill>
                  <a:latin typeface="Garet"/>
                </a:rPr>
                <a:t>Layout scaling 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56243" y="5272829"/>
            <a:ext cx="6492732" cy="1217823"/>
            <a:chOff x="0" y="0"/>
            <a:chExt cx="1710020" cy="32074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10020" cy="320744"/>
            </a:xfrm>
            <a:custGeom>
              <a:avLst/>
              <a:gdLst/>
              <a:ahLst/>
              <a:cxnLst/>
              <a:rect r="r" b="b" t="t" l="l"/>
              <a:pathLst>
                <a:path h="320744" w="1710020">
                  <a:moveTo>
                    <a:pt x="60812" y="0"/>
                  </a:moveTo>
                  <a:lnTo>
                    <a:pt x="1649208" y="0"/>
                  </a:lnTo>
                  <a:cubicBezTo>
                    <a:pt x="1682793" y="0"/>
                    <a:pt x="1710020" y="27227"/>
                    <a:pt x="1710020" y="60812"/>
                  </a:cubicBezTo>
                  <a:lnTo>
                    <a:pt x="1710020" y="259931"/>
                  </a:lnTo>
                  <a:cubicBezTo>
                    <a:pt x="1710020" y="293517"/>
                    <a:pt x="1682793" y="320744"/>
                    <a:pt x="1649208" y="320744"/>
                  </a:cubicBezTo>
                  <a:lnTo>
                    <a:pt x="60812" y="320744"/>
                  </a:lnTo>
                  <a:cubicBezTo>
                    <a:pt x="27227" y="320744"/>
                    <a:pt x="0" y="293517"/>
                    <a:pt x="0" y="259931"/>
                  </a:cubicBezTo>
                  <a:lnTo>
                    <a:pt x="0" y="60812"/>
                  </a:lnTo>
                  <a:cubicBezTo>
                    <a:pt x="0" y="27227"/>
                    <a:pt x="27227" y="0"/>
                    <a:pt x="60812" y="0"/>
                  </a:cubicBezTo>
                  <a:close/>
                </a:path>
              </a:pathLst>
            </a:custGeom>
            <a:solidFill>
              <a:srgbClr val="65A4CD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0000822" y="5469095"/>
            <a:ext cx="88400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D0F68"/>
                </a:solidFill>
                <a:latin typeface="Garet Bold"/>
              </a:rPr>
              <a:t>04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916442" y="5556408"/>
            <a:ext cx="468795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D0F68"/>
                </a:solidFill>
                <a:latin typeface="Garet"/>
              </a:rPr>
              <a:t>2D game engine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2239025" y="5272829"/>
            <a:ext cx="6492732" cy="1217823"/>
            <a:chOff x="0" y="0"/>
            <a:chExt cx="1710020" cy="32074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710020" cy="320744"/>
            </a:xfrm>
            <a:custGeom>
              <a:avLst/>
              <a:gdLst/>
              <a:ahLst/>
              <a:cxnLst/>
              <a:rect r="r" b="b" t="t" l="l"/>
              <a:pathLst>
                <a:path h="320744" w="1710020">
                  <a:moveTo>
                    <a:pt x="60812" y="0"/>
                  </a:moveTo>
                  <a:lnTo>
                    <a:pt x="1649208" y="0"/>
                  </a:lnTo>
                  <a:cubicBezTo>
                    <a:pt x="1682793" y="0"/>
                    <a:pt x="1710020" y="27227"/>
                    <a:pt x="1710020" y="60812"/>
                  </a:cubicBezTo>
                  <a:lnTo>
                    <a:pt x="1710020" y="259931"/>
                  </a:lnTo>
                  <a:cubicBezTo>
                    <a:pt x="1710020" y="293517"/>
                    <a:pt x="1682793" y="320744"/>
                    <a:pt x="1649208" y="320744"/>
                  </a:cubicBezTo>
                  <a:lnTo>
                    <a:pt x="60812" y="320744"/>
                  </a:lnTo>
                  <a:cubicBezTo>
                    <a:pt x="27227" y="320744"/>
                    <a:pt x="0" y="293517"/>
                    <a:pt x="0" y="259931"/>
                  </a:cubicBezTo>
                  <a:lnTo>
                    <a:pt x="0" y="60812"/>
                  </a:lnTo>
                  <a:cubicBezTo>
                    <a:pt x="0" y="27227"/>
                    <a:pt x="27227" y="0"/>
                    <a:pt x="60812" y="0"/>
                  </a:cubicBezTo>
                  <a:close/>
                </a:path>
              </a:pathLst>
            </a:custGeom>
            <a:solidFill>
              <a:srgbClr val="0D0F68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2657970" y="5462640"/>
            <a:ext cx="88400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Garet Bold"/>
              </a:rPr>
              <a:t>03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611690" y="5549953"/>
            <a:ext cx="468795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Garet"/>
              </a:rPr>
              <a:t>Debugging Console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9660559" y="7043102"/>
            <a:ext cx="6492732" cy="1217823"/>
            <a:chOff x="0" y="0"/>
            <a:chExt cx="1710020" cy="32074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710020" cy="320744"/>
            </a:xfrm>
            <a:custGeom>
              <a:avLst/>
              <a:gdLst/>
              <a:ahLst/>
              <a:cxnLst/>
              <a:rect r="r" b="b" t="t" l="l"/>
              <a:pathLst>
                <a:path h="320744" w="1710020">
                  <a:moveTo>
                    <a:pt x="60812" y="0"/>
                  </a:moveTo>
                  <a:lnTo>
                    <a:pt x="1649208" y="0"/>
                  </a:lnTo>
                  <a:cubicBezTo>
                    <a:pt x="1682793" y="0"/>
                    <a:pt x="1710020" y="27227"/>
                    <a:pt x="1710020" y="60812"/>
                  </a:cubicBezTo>
                  <a:lnTo>
                    <a:pt x="1710020" y="259931"/>
                  </a:lnTo>
                  <a:cubicBezTo>
                    <a:pt x="1710020" y="293517"/>
                    <a:pt x="1682793" y="320744"/>
                    <a:pt x="1649208" y="320744"/>
                  </a:cubicBezTo>
                  <a:lnTo>
                    <a:pt x="60812" y="320744"/>
                  </a:lnTo>
                  <a:cubicBezTo>
                    <a:pt x="27227" y="320744"/>
                    <a:pt x="0" y="293517"/>
                    <a:pt x="0" y="259931"/>
                  </a:cubicBezTo>
                  <a:lnTo>
                    <a:pt x="0" y="60812"/>
                  </a:lnTo>
                  <a:cubicBezTo>
                    <a:pt x="0" y="27227"/>
                    <a:pt x="27227" y="0"/>
                    <a:pt x="60812" y="0"/>
                  </a:cubicBezTo>
                  <a:close/>
                </a:path>
              </a:pathLst>
            </a:custGeom>
            <a:solidFill>
              <a:srgbClr val="65A4CD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0032433" y="7243127"/>
            <a:ext cx="884008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D0F68"/>
                </a:solidFill>
                <a:latin typeface="Garet Bold"/>
              </a:rPr>
              <a:t>06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036785" y="7319327"/>
            <a:ext cx="511650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D0F68"/>
                </a:solidFill>
                <a:latin typeface="Garet"/>
              </a:rPr>
              <a:t>Clickable room items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028700" y="6461125"/>
            <a:ext cx="3450800" cy="2967688"/>
          </a:xfrm>
          <a:custGeom>
            <a:avLst/>
            <a:gdLst/>
            <a:ahLst/>
            <a:cxnLst/>
            <a:rect r="r" b="b" t="t" l="l"/>
            <a:pathLst>
              <a:path h="2967688" w="3450800">
                <a:moveTo>
                  <a:pt x="0" y="0"/>
                </a:moveTo>
                <a:lnTo>
                  <a:pt x="3450800" y="0"/>
                </a:lnTo>
                <a:lnTo>
                  <a:pt x="3450800" y="2967688"/>
                </a:lnTo>
                <a:lnTo>
                  <a:pt x="0" y="29676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24893" y="3663950"/>
            <a:ext cx="10038214" cy="279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D0F68"/>
                </a:solidFill>
                <a:latin typeface="Yeseva One"/>
              </a:rPr>
              <a:t>Question and Answe﻿r...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986619">
            <a:off x="-2800762" y="334367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26706" y="-375258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38574">
            <a:off x="4569016" y="-548008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9024995">
            <a:off x="-2679407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-5936786">
            <a:off x="16141297" y="340439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4114800"/>
                </a:moveTo>
                <a:lnTo>
                  <a:pt x="5029200" y="4114800"/>
                </a:lnTo>
                <a:lnTo>
                  <a:pt x="5029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180711" y="-49047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672048" y="-501817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6712665">
            <a:off x="-990270" y="7258855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846334">
            <a:off x="9995837" y="61722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725007" y="5019675"/>
            <a:ext cx="12837986" cy="215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71"/>
              </a:lnSpc>
            </a:pPr>
            <a:r>
              <a:rPr lang="en-US" sz="13599">
                <a:solidFill>
                  <a:srgbClr val="273384"/>
                </a:solidFill>
                <a:ea typeface="Eczar SemiBold Bold"/>
              </a:rPr>
              <a:t>﻿THANK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06541" y="3969153"/>
            <a:ext cx="5474919" cy="49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>
                <a:solidFill>
                  <a:srgbClr val="A88353"/>
                </a:solidFill>
                <a:latin typeface="Public Sans"/>
              </a:rPr>
              <a:t>Group 1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8503474" y="2523613"/>
            <a:ext cx="1281053" cy="1375627"/>
          </a:xfrm>
          <a:custGeom>
            <a:avLst/>
            <a:gdLst/>
            <a:ahLst/>
            <a:cxnLst/>
            <a:rect r="r" b="b" t="t" l="l"/>
            <a:pathLst>
              <a:path h="1375627" w="1281053">
                <a:moveTo>
                  <a:pt x="0" y="0"/>
                </a:moveTo>
                <a:lnTo>
                  <a:pt x="1281052" y="0"/>
                </a:lnTo>
                <a:lnTo>
                  <a:pt x="1281052" y="1375627"/>
                </a:lnTo>
                <a:lnTo>
                  <a:pt x="0" y="13756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-2508434" y="-4315657"/>
            <a:ext cx="9454551" cy="11886288"/>
          </a:xfrm>
          <a:custGeom>
            <a:avLst/>
            <a:gdLst/>
            <a:ahLst/>
            <a:cxnLst/>
            <a:rect r="r" b="b" t="t" l="l"/>
            <a:pathLst>
              <a:path h="11886288" w="9454551">
                <a:moveTo>
                  <a:pt x="0" y="0"/>
                </a:moveTo>
                <a:lnTo>
                  <a:pt x="9454552" y="0"/>
                </a:lnTo>
                <a:lnTo>
                  <a:pt x="9454552" y="11886288"/>
                </a:lnTo>
                <a:lnTo>
                  <a:pt x="0" y="11886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100000">
            <a:off x="2213219" y="2905923"/>
            <a:ext cx="5469632" cy="4475153"/>
          </a:xfrm>
          <a:custGeom>
            <a:avLst/>
            <a:gdLst/>
            <a:ahLst/>
            <a:cxnLst/>
            <a:rect r="r" b="b" t="t" l="l"/>
            <a:pathLst>
              <a:path h="4475153" w="5469632">
                <a:moveTo>
                  <a:pt x="0" y="0"/>
                </a:moveTo>
                <a:lnTo>
                  <a:pt x="5469632" y="0"/>
                </a:lnTo>
                <a:lnTo>
                  <a:pt x="5469632" y="4475154"/>
                </a:lnTo>
                <a:lnTo>
                  <a:pt x="0" y="44751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688427" y="3960126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938341">
            <a:off x="4404308" y="5806723"/>
            <a:ext cx="9721895" cy="10809612"/>
          </a:xfrm>
          <a:custGeom>
            <a:avLst/>
            <a:gdLst/>
            <a:ahLst/>
            <a:cxnLst/>
            <a:rect r="r" b="b" t="t" l="l"/>
            <a:pathLst>
              <a:path h="10809612" w="9721895">
                <a:moveTo>
                  <a:pt x="0" y="0"/>
                </a:moveTo>
                <a:lnTo>
                  <a:pt x="9721895" y="0"/>
                </a:lnTo>
                <a:lnTo>
                  <a:pt x="9721895" y="10809612"/>
                </a:lnTo>
                <a:lnTo>
                  <a:pt x="0" y="108096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672048" y="2558066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203235">
            <a:off x="156670" y="-1019161"/>
            <a:ext cx="9145556" cy="4738275"/>
          </a:xfrm>
          <a:custGeom>
            <a:avLst/>
            <a:gdLst/>
            <a:ahLst/>
            <a:cxnLst/>
            <a:rect r="r" b="b" t="t" l="l"/>
            <a:pathLst>
              <a:path h="4738275" w="9145556">
                <a:moveTo>
                  <a:pt x="0" y="0"/>
                </a:moveTo>
                <a:lnTo>
                  <a:pt x="9145556" y="0"/>
                </a:lnTo>
                <a:lnTo>
                  <a:pt x="9145556" y="4738275"/>
                </a:lnTo>
                <a:lnTo>
                  <a:pt x="0" y="47382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14609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88912" y="4226052"/>
            <a:ext cx="11518131" cy="1758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097"/>
              </a:lnSpc>
            </a:pPr>
            <a:r>
              <a:rPr lang="en-US" sz="11100">
                <a:solidFill>
                  <a:srgbClr val="273384"/>
                </a:solidFill>
                <a:latin typeface="Eczar SemiBold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20785" y="2690897"/>
            <a:ext cx="771999" cy="77199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920785" y="3970738"/>
            <a:ext cx="771999" cy="771999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920785" y="6530419"/>
            <a:ext cx="771999" cy="771999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8920785" y="5250578"/>
            <a:ext cx="771999" cy="77199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920785" y="7810260"/>
            <a:ext cx="771999" cy="771999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-2221648" y="51435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346159" y="369546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1432000">
            <a:off x="4416227" y="-2152011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336602" y="2508064"/>
            <a:ext cx="7322748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000000"/>
                </a:solidFill>
                <a:latin typeface="Raleway"/>
              </a:rPr>
              <a:t>Game Story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34179" y="2661416"/>
            <a:ext cx="545211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>
                <a:solidFill>
                  <a:srgbClr val="273384"/>
                </a:solidFill>
                <a:latin typeface="Raleway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34179" y="3941257"/>
            <a:ext cx="545211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034179" y="6460727"/>
            <a:ext cx="545211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034179" y="5186501"/>
            <a:ext cx="545211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034179" y="7740568"/>
            <a:ext cx="545211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30661" y="2543368"/>
            <a:ext cx="6456699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ea typeface="Eczar SemiBold Bold"/>
              </a:rPr>
              <a:t>﻿Agenda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-1149178">
            <a:off x="15144750" y="8594576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-470670" y="-568623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014226" y="3644150"/>
            <a:ext cx="5371687" cy="5972688"/>
          </a:xfrm>
          <a:custGeom>
            <a:avLst/>
            <a:gdLst/>
            <a:ahLst/>
            <a:cxnLst/>
            <a:rect r="r" b="b" t="t" l="l"/>
            <a:pathLst>
              <a:path h="5972688" w="5371687">
                <a:moveTo>
                  <a:pt x="0" y="0"/>
                </a:moveTo>
                <a:lnTo>
                  <a:pt x="5371687" y="0"/>
                </a:lnTo>
                <a:lnTo>
                  <a:pt x="5371687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0336602" y="3841308"/>
            <a:ext cx="7322748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000000"/>
                </a:solidFill>
                <a:latin typeface="Raleway"/>
              </a:rPr>
              <a:t>Highlights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36602" y="5165026"/>
            <a:ext cx="7322748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000000"/>
                </a:solidFill>
                <a:latin typeface="Raleway"/>
              </a:rPr>
              <a:t>Challenges &amp; Lessons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336602" y="6441120"/>
            <a:ext cx="7322748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000000"/>
                </a:solidFill>
                <a:latin typeface="Raleway"/>
              </a:rPr>
              <a:t>Demo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336602" y="7705406"/>
            <a:ext cx="7322748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>
                <a:solidFill>
                  <a:srgbClr val="000000"/>
                </a:solidFill>
                <a:latin typeface="Raleway"/>
              </a:rPr>
              <a:t>Future iterations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203203" y="-2978063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0"/>
                </a:moveTo>
                <a:lnTo>
                  <a:pt x="18694406" y="0"/>
                </a:lnTo>
                <a:lnTo>
                  <a:pt x="18694406" y="4605433"/>
                </a:lnTo>
                <a:lnTo>
                  <a:pt x="0" y="4605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590" r="0" b="-759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42004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038826">
            <a:off x="-2729619" y="3014974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387424">
            <a:off x="-1498605" y="5265349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05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853507" y="5842179"/>
            <a:ext cx="6811586" cy="6124751"/>
          </a:xfrm>
          <a:custGeom>
            <a:avLst/>
            <a:gdLst/>
            <a:ahLst/>
            <a:cxnLst/>
            <a:rect r="r" b="b" t="t" l="l"/>
            <a:pathLst>
              <a:path h="6124751" w="6811586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038826">
            <a:off x="16280231" y="3784779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387424">
            <a:off x="11834683" y="5584357"/>
            <a:ext cx="7401497" cy="7985902"/>
          </a:xfrm>
          <a:custGeom>
            <a:avLst/>
            <a:gdLst/>
            <a:ahLst/>
            <a:cxnLst/>
            <a:rect r="r" b="b" t="t" l="l"/>
            <a:pathLst>
              <a:path h="7985902" w="7401497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051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99542" y="3764280"/>
            <a:ext cx="11688915" cy="5300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Welcome, Harmony, to the enchanted world of Terra Motus...</a:t>
            </a:r>
          </a:p>
          <a:p>
            <a:pPr>
              <a:lnSpc>
                <a:spcPts val="3260"/>
              </a:lnSpc>
            </a:pP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Story: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The King and Queen of Terra Motus are grief-stricken. An evil curse has sealed away their young Prince Timore in a tower at the edge of their kingdom.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The royalty have requested you, Harmony, to enter the tower and save their gentle son.</a:t>
            </a:r>
          </a:p>
          <a:p>
            <a:pPr>
              <a:lnSpc>
                <a:spcPts val="3260"/>
              </a:lnSpc>
            </a:pP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Objective: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Your mission is to navigate through the tower, overcoming challenges along the way.</a:t>
            </a: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To win, you must free Prince Timore from the curse by reaching the top of the tower.</a:t>
            </a:r>
          </a:p>
          <a:p>
            <a:pPr>
              <a:lnSpc>
                <a:spcPts val="3260"/>
              </a:lnSpc>
            </a:pPr>
          </a:p>
          <a:p>
            <a:pPr>
              <a:lnSpc>
                <a:spcPts val="3260"/>
              </a:lnSpc>
            </a:pPr>
            <a:r>
              <a:rPr lang="en-US" sz="2000">
                <a:solidFill>
                  <a:srgbClr val="000000"/>
                </a:solidFill>
                <a:latin typeface="Aileron Regular"/>
              </a:rPr>
              <a:t>Are you ready to begin your journey, Harmony? The fate of Prince Timore rests in your hands!</a:t>
            </a:r>
          </a:p>
          <a:p>
            <a:pPr>
              <a:lnSpc>
                <a:spcPts val="326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198919" y="2822739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689350" y="1265731"/>
            <a:ext cx="10909300" cy="139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75"/>
              </a:lnSpc>
            </a:pPr>
            <a:r>
              <a:rPr lang="en-US" sz="8799">
                <a:solidFill>
                  <a:srgbClr val="273384"/>
                </a:solidFill>
                <a:latin typeface="Eczar SemiBold Bold"/>
              </a:rPr>
              <a:t>Heartsoar Tower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143347">
            <a:off x="2104989" y="9087857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69517">
            <a:off x="-3522076" y="5012423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54116" y="5018944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7" y="0"/>
                </a:lnTo>
                <a:lnTo>
                  <a:pt x="5566487" y="6189285"/>
                </a:lnTo>
                <a:lnTo>
                  <a:pt x="0" y="61892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97320" y="3886834"/>
            <a:ext cx="3388048" cy="4359851"/>
            <a:chOff x="0" y="0"/>
            <a:chExt cx="3133810" cy="40326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33810" cy="4032689"/>
            </a:xfrm>
            <a:custGeom>
              <a:avLst/>
              <a:gdLst/>
              <a:ahLst/>
              <a:cxnLst/>
              <a:rect r="r" b="b" t="t" l="l"/>
              <a:pathLst>
                <a:path h="4032689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67528" y="3886834"/>
            <a:ext cx="3388048" cy="4359851"/>
            <a:chOff x="0" y="0"/>
            <a:chExt cx="3133810" cy="40326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33810" cy="4032689"/>
            </a:xfrm>
            <a:custGeom>
              <a:avLst/>
              <a:gdLst/>
              <a:ahLst/>
              <a:cxnLst/>
              <a:rect r="r" b="b" t="t" l="l"/>
              <a:pathLst>
                <a:path h="4032689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-9143347">
            <a:off x="10281097" y="-2518106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635208">
            <a:off x="13989562" y="-2748198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802367">
            <a:off x="12113412" y="7647789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3202632" y="3886834"/>
            <a:ext cx="3388048" cy="4359851"/>
            <a:chOff x="0" y="0"/>
            <a:chExt cx="3133810" cy="40326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33810" cy="4032689"/>
            </a:xfrm>
            <a:custGeom>
              <a:avLst/>
              <a:gdLst/>
              <a:ahLst/>
              <a:cxnLst/>
              <a:rect r="r" b="b" t="t" l="l"/>
              <a:pathLst>
                <a:path h="4032689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532424" y="3886834"/>
            <a:ext cx="3388048" cy="4359851"/>
            <a:chOff x="0" y="0"/>
            <a:chExt cx="3133810" cy="403268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33810" cy="4032689"/>
            </a:xfrm>
            <a:custGeom>
              <a:avLst/>
              <a:gdLst/>
              <a:ahLst/>
              <a:cxnLst/>
              <a:rect r="r" b="b" t="t" l="l"/>
              <a:pathLst>
                <a:path h="4032689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2471251">
            <a:off x="14876312" y="-586201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960663" y="4824741"/>
            <a:ext cx="2835832" cy="2125836"/>
          </a:xfrm>
          <a:custGeom>
            <a:avLst/>
            <a:gdLst/>
            <a:ahLst/>
            <a:cxnLst/>
            <a:rect r="r" b="b" t="t" l="l"/>
            <a:pathLst>
              <a:path h="2125836" w="2835832">
                <a:moveTo>
                  <a:pt x="0" y="0"/>
                </a:moveTo>
                <a:lnTo>
                  <a:pt x="2835832" y="0"/>
                </a:lnTo>
                <a:lnTo>
                  <a:pt x="2835832" y="2125836"/>
                </a:lnTo>
                <a:lnTo>
                  <a:pt x="0" y="21258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6239364" y="4789163"/>
            <a:ext cx="2009014" cy="2009014"/>
          </a:xfrm>
          <a:prstGeom prst="rect">
            <a:avLst/>
          </a:prstGeom>
        </p:spPr>
      </p:pic>
      <p:sp>
        <p:nvSpPr>
          <p:cNvPr name="Freeform 19" id="19"/>
          <p:cNvSpPr/>
          <p:nvPr/>
        </p:nvSpPr>
        <p:spPr>
          <a:xfrm flipH="false" flipV="false" rot="0">
            <a:off x="9852307" y="5278834"/>
            <a:ext cx="2171563" cy="1210646"/>
          </a:xfrm>
          <a:custGeom>
            <a:avLst/>
            <a:gdLst/>
            <a:ahLst/>
            <a:cxnLst/>
            <a:rect r="r" b="b" t="t" l="l"/>
            <a:pathLst>
              <a:path h="1210646" w="2171563">
                <a:moveTo>
                  <a:pt x="0" y="0"/>
                </a:moveTo>
                <a:lnTo>
                  <a:pt x="2171563" y="0"/>
                </a:lnTo>
                <a:lnTo>
                  <a:pt x="2171563" y="1210647"/>
                </a:lnTo>
                <a:lnTo>
                  <a:pt x="0" y="12106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4173179" y="4847503"/>
            <a:ext cx="1480074" cy="1950674"/>
          </a:xfrm>
          <a:custGeom>
            <a:avLst/>
            <a:gdLst/>
            <a:ahLst/>
            <a:cxnLst/>
            <a:rect r="r" b="b" t="t" l="l"/>
            <a:pathLst>
              <a:path h="1950674" w="1480074">
                <a:moveTo>
                  <a:pt x="0" y="0"/>
                </a:moveTo>
                <a:lnTo>
                  <a:pt x="1480073" y="0"/>
                </a:lnTo>
                <a:lnTo>
                  <a:pt x="1480073" y="1950674"/>
                </a:lnTo>
                <a:lnTo>
                  <a:pt x="0" y="19506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406914" y="2122678"/>
            <a:ext cx="1547417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73384"/>
                </a:solidFill>
                <a:latin typeface="Eczar SemiBold Bold"/>
              </a:rPr>
              <a:t>Highlights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21039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Visual Storytelling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21039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91247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634182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856143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856143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Suprise twist ending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720572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Character Progression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555676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NPC interaction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90625" y="5643562"/>
            <a:ext cx="16068675" cy="0"/>
          </a:xfrm>
          <a:prstGeom prst="line">
            <a:avLst/>
          </a:prstGeom>
          <a:ln cap="rnd" w="19050">
            <a:solidFill>
              <a:srgbClr val="27338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5481638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317258" y="5472112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605817" y="5472112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894375" y="5472112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1033578">
            <a:off x="11000600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89947" y="3508456"/>
            <a:ext cx="13301700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SemiBold Bold"/>
              </a:rPr>
              <a:t>Overcoming Challenges</a:t>
            </a:r>
          </a:p>
        </p:txBody>
      </p:sp>
      <p:sp>
        <p:nvSpPr>
          <p:cNvPr name="Freeform 13" id="13"/>
          <p:cNvSpPr/>
          <p:nvPr/>
        </p:nvSpPr>
        <p:spPr>
          <a:xfrm flipH="false" flipV="true" rot="-7522993">
            <a:off x="11750096" y="-582939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52612">
            <a:off x="4466146" y="-550207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653176" y="-2269873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800797">
            <a:off x="660592" y="79221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6462712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Being a man down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7767638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Managing scope and work load. 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5895642" y="-331831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true" rot="-10800000">
            <a:off x="-406406" y="8483600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>
            <a:blip r:embed="rId6"/>
            <a:stretch>
              <a:fillRect l="0" t="-7590" r="0" b="-759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2800797">
            <a:off x="5895642" y="80745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2800797">
            <a:off x="11130692" y="82269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2800797">
            <a:off x="16365742" y="83793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605817" y="6438582"/>
            <a:ext cx="3639392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Working singleton factory full of statics 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94375" y="6426517"/>
            <a:ext cx="3364925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Learning Java Swing</a:t>
            </a:r>
          </a:p>
        </p:txBody>
      </p:sp>
      <p:sp>
        <p:nvSpPr>
          <p:cNvPr name="Freeform 26" id="26"/>
          <p:cNvSpPr/>
          <p:nvPr/>
        </p:nvSpPr>
        <p:spPr>
          <a:xfrm flipH="false" flipV="true" rot="530069">
            <a:off x="2372013" y="-939026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true" flipV="false" rot="-552612">
            <a:off x="-1129104" y="-460604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5258050" y="6462712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Buggy code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894375" y="7791132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Being new to the world of graphical user interface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605817" y="7767638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Translating many static methods to a gui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258050" y="7767638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Code was difficult to refactor and debug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601846" y="419788"/>
            <a:ext cx="7163655" cy="1217823"/>
            <a:chOff x="0" y="0"/>
            <a:chExt cx="1886724" cy="3207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86724" cy="320744"/>
            </a:xfrm>
            <a:custGeom>
              <a:avLst/>
              <a:gdLst/>
              <a:ahLst/>
              <a:cxnLst/>
              <a:rect r="r" b="b" t="t" l="l"/>
              <a:pathLst>
                <a:path h="320744" w="1886724">
                  <a:moveTo>
                    <a:pt x="55117" y="0"/>
                  </a:moveTo>
                  <a:lnTo>
                    <a:pt x="1831607" y="0"/>
                  </a:lnTo>
                  <a:cubicBezTo>
                    <a:pt x="1862047" y="0"/>
                    <a:pt x="1886724" y="24677"/>
                    <a:pt x="1886724" y="55117"/>
                  </a:cubicBezTo>
                  <a:lnTo>
                    <a:pt x="1886724" y="265627"/>
                  </a:lnTo>
                  <a:cubicBezTo>
                    <a:pt x="1886724" y="280245"/>
                    <a:pt x="1880917" y="294264"/>
                    <a:pt x="1870581" y="304600"/>
                  </a:cubicBezTo>
                  <a:cubicBezTo>
                    <a:pt x="1860244" y="314937"/>
                    <a:pt x="1846225" y="320744"/>
                    <a:pt x="1831607" y="320744"/>
                  </a:cubicBezTo>
                  <a:lnTo>
                    <a:pt x="55117" y="320744"/>
                  </a:lnTo>
                  <a:cubicBezTo>
                    <a:pt x="40499" y="320744"/>
                    <a:pt x="26480" y="314937"/>
                    <a:pt x="16143" y="304600"/>
                  </a:cubicBezTo>
                  <a:cubicBezTo>
                    <a:pt x="5807" y="294264"/>
                    <a:pt x="0" y="280245"/>
                    <a:pt x="0" y="265627"/>
                  </a:cubicBezTo>
                  <a:lnTo>
                    <a:pt x="0" y="55117"/>
                  </a:lnTo>
                  <a:cubicBezTo>
                    <a:pt x="0" y="40499"/>
                    <a:pt x="5807" y="26480"/>
                    <a:pt x="16143" y="16143"/>
                  </a:cubicBezTo>
                  <a:cubicBezTo>
                    <a:pt x="26480" y="5807"/>
                    <a:pt x="40499" y="0"/>
                    <a:pt x="55117" y="0"/>
                  </a:cubicBezTo>
                  <a:close/>
                </a:path>
              </a:pathLst>
            </a:custGeom>
            <a:solidFill>
              <a:srgbClr val="0D0F6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446545" y="600075"/>
            <a:ext cx="547425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Yeseva One"/>
              </a:rPr>
              <a:t>Challenge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24893" y="1879737"/>
            <a:ext cx="10038214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Solutions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97825" y="3600450"/>
            <a:ext cx="4878785" cy="5045974"/>
            <a:chOff x="0" y="0"/>
            <a:chExt cx="1416693" cy="14652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805787" y="3600450"/>
            <a:ext cx="4878785" cy="5045974"/>
            <a:chOff x="0" y="0"/>
            <a:chExt cx="1416693" cy="146524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013749" y="3600450"/>
            <a:ext cx="4878785" cy="5045974"/>
            <a:chOff x="0" y="0"/>
            <a:chExt cx="1416693" cy="146524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88689" y="4889943"/>
            <a:ext cx="4497056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Adjusted our user stories to reflect 2 team members. Committed small updates and worked through bugs.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66757" y="4108906"/>
            <a:ext cx="3940920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Man Down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996652" y="4889943"/>
            <a:ext cx="4497056" cy="371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Beginning blocker. We had to find a workaround by adjusting constructors and using the player class inside GuiBuild.java 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74720" y="4108906"/>
            <a:ext cx="3940920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Statics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08447" y="4889943"/>
            <a:ext cx="4497056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Started watching tutorials and gained general knowledge. Hardest part was appending to J Object from inherited code.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486515" y="4108906"/>
            <a:ext cx="3940920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Java Swing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90625" y="5643562"/>
            <a:ext cx="16068675" cy="0"/>
          </a:xfrm>
          <a:prstGeom prst="line">
            <a:avLst/>
          </a:prstGeom>
          <a:ln cap="rnd" w="19050">
            <a:solidFill>
              <a:srgbClr val="27338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5481638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317258" y="5472112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605817" y="5472112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894375" y="5472112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1033578">
            <a:off x="11000600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89947" y="3508456"/>
            <a:ext cx="13301700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273384"/>
                </a:solidFill>
                <a:latin typeface="Eczar SemiBold Bold"/>
              </a:rPr>
              <a:t>More Challenges</a:t>
            </a:r>
          </a:p>
        </p:txBody>
      </p:sp>
      <p:sp>
        <p:nvSpPr>
          <p:cNvPr name="Freeform 13" id="13"/>
          <p:cNvSpPr/>
          <p:nvPr/>
        </p:nvSpPr>
        <p:spPr>
          <a:xfrm flipH="false" flipV="true" rot="-7522993">
            <a:off x="11750096" y="-582939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1"/>
                </a:moveTo>
                <a:lnTo>
                  <a:pt x="4288559" y="3508821"/>
                </a:lnTo>
                <a:lnTo>
                  <a:pt x="4288559" y="0"/>
                </a:lnTo>
                <a:lnTo>
                  <a:pt x="0" y="0"/>
                </a:lnTo>
                <a:lnTo>
                  <a:pt x="0" y="350882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52612">
            <a:off x="4466146" y="-5502072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653176" y="-2269873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5" y="0"/>
                </a:lnTo>
                <a:lnTo>
                  <a:pt x="6513205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800797">
            <a:off x="660592" y="79221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6462712"/>
            <a:ext cx="3364925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Map functionality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7767638"/>
            <a:ext cx="3364925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Getting a map to update while the player moves around the game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5895642" y="-3318316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true" rot="-10800000">
            <a:off x="-406406" y="8483600"/>
            <a:ext cx="18694406" cy="4605433"/>
          </a:xfrm>
          <a:custGeom>
            <a:avLst/>
            <a:gdLst/>
            <a:ahLst/>
            <a:cxnLst/>
            <a:rect r="r" b="b" t="t" l="l"/>
            <a:pathLst>
              <a:path h="4605433" w="18694406">
                <a:moveTo>
                  <a:pt x="0" y="4605433"/>
                </a:moveTo>
                <a:lnTo>
                  <a:pt x="18694406" y="4605433"/>
                </a:lnTo>
                <a:lnTo>
                  <a:pt x="18694406" y="0"/>
                </a:lnTo>
                <a:lnTo>
                  <a:pt x="0" y="0"/>
                </a:lnTo>
                <a:lnTo>
                  <a:pt x="0" y="4605433"/>
                </a:lnTo>
                <a:close/>
              </a:path>
            </a:pathLst>
          </a:custGeom>
          <a:blipFill>
            <a:blip r:embed="rId6"/>
            <a:stretch>
              <a:fillRect l="0" t="-7590" r="0" b="-759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2800797">
            <a:off x="5895642" y="80745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2800797">
            <a:off x="11130692" y="82269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2800797">
            <a:off x="16365742" y="8379382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9605817" y="6438582"/>
            <a:ext cx="3639392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Technical Debt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894375" y="6426517"/>
            <a:ext cx="3364925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Not modifying the code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317258" y="7767638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Cannot access certain JSON from the GUI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605817" y="7767638"/>
            <a:ext cx="3364925" cy="74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Bugs or using AI creates more problems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894375" y="7767638"/>
            <a:ext cx="3364925" cy="1118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Raleway"/>
              </a:rPr>
              <a:t>Future updates we wanted to do but were constrained by sprint/user stories</a:t>
            </a:r>
          </a:p>
        </p:txBody>
      </p:sp>
      <p:sp>
        <p:nvSpPr>
          <p:cNvPr name="Freeform 29" id="29"/>
          <p:cNvSpPr/>
          <p:nvPr/>
        </p:nvSpPr>
        <p:spPr>
          <a:xfrm flipH="false" flipV="true" rot="530069">
            <a:off x="2372013" y="-939026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3508820"/>
                </a:moveTo>
                <a:lnTo>
                  <a:pt x="4288558" y="3508820"/>
                </a:lnTo>
                <a:lnTo>
                  <a:pt x="4288558" y="0"/>
                </a:lnTo>
                <a:lnTo>
                  <a:pt x="0" y="0"/>
                </a:lnTo>
                <a:lnTo>
                  <a:pt x="0" y="35088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true" flipV="false" rot="-552612">
            <a:off x="-1129104" y="-4606048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9152474" y="0"/>
                </a:moveTo>
                <a:lnTo>
                  <a:pt x="0" y="0"/>
                </a:lnTo>
                <a:lnTo>
                  <a:pt x="0" y="8229600"/>
                </a:lnTo>
                <a:lnTo>
                  <a:pt x="9152474" y="8229600"/>
                </a:lnTo>
                <a:lnTo>
                  <a:pt x="915247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5258050" y="6462712"/>
            <a:ext cx="3364925" cy="916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273384"/>
                </a:solidFill>
                <a:latin typeface="Raleway Bold"/>
              </a:rPr>
              <a:t>Initial graphic updates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601846" y="419788"/>
            <a:ext cx="7163655" cy="1217823"/>
            <a:chOff x="0" y="0"/>
            <a:chExt cx="1886724" cy="3207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86724" cy="320744"/>
            </a:xfrm>
            <a:custGeom>
              <a:avLst/>
              <a:gdLst/>
              <a:ahLst/>
              <a:cxnLst/>
              <a:rect r="r" b="b" t="t" l="l"/>
              <a:pathLst>
                <a:path h="320744" w="1886724">
                  <a:moveTo>
                    <a:pt x="55117" y="0"/>
                  </a:moveTo>
                  <a:lnTo>
                    <a:pt x="1831607" y="0"/>
                  </a:lnTo>
                  <a:cubicBezTo>
                    <a:pt x="1862047" y="0"/>
                    <a:pt x="1886724" y="24677"/>
                    <a:pt x="1886724" y="55117"/>
                  </a:cubicBezTo>
                  <a:lnTo>
                    <a:pt x="1886724" y="265627"/>
                  </a:lnTo>
                  <a:cubicBezTo>
                    <a:pt x="1886724" y="280245"/>
                    <a:pt x="1880917" y="294264"/>
                    <a:pt x="1870581" y="304600"/>
                  </a:cubicBezTo>
                  <a:cubicBezTo>
                    <a:pt x="1860244" y="314937"/>
                    <a:pt x="1846225" y="320744"/>
                    <a:pt x="1831607" y="320744"/>
                  </a:cubicBezTo>
                  <a:lnTo>
                    <a:pt x="55117" y="320744"/>
                  </a:lnTo>
                  <a:cubicBezTo>
                    <a:pt x="40499" y="320744"/>
                    <a:pt x="26480" y="314937"/>
                    <a:pt x="16143" y="304600"/>
                  </a:cubicBezTo>
                  <a:cubicBezTo>
                    <a:pt x="5807" y="294264"/>
                    <a:pt x="0" y="280245"/>
                    <a:pt x="0" y="265627"/>
                  </a:cubicBezTo>
                  <a:lnTo>
                    <a:pt x="0" y="55117"/>
                  </a:lnTo>
                  <a:cubicBezTo>
                    <a:pt x="0" y="40499"/>
                    <a:pt x="5807" y="26480"/>
                    <a:pt x="16143" y="16143"/>
                  </a:cubicBezTo>
                  <a:cubicBezTo>
                    <a:pt x="26480" y="5807"/>
                    <a:pt x="40499" y="0"/>
                    <a:pt x="55117" y="0"/>
                  </a:cubicBezTo>
                  <a:close/>
                </a:path>
              </a:pathLst>
            </a:custGeom>
            <a:solidFill>
              <a:srgbClr val="0D0F6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446545" y="600075"/>
            <a:ext cx="5474256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Yeseva One"/>
              </a:rPr>
              <a:t>Challenge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24893" y="1879737"/>
            <a:ext cx="10038214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More Solutions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97825" y="3600450"/>
            <a:ext cx="4878785" cy="5045974"/>
            <a:chOff x="0" y="0"/>
            <a:chExt cx="1416693" cy="14652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805787" y="3600450"/>
            <a:ext cx="4878785" cy="5045974"/>
            <a:chOff x="0" y="0"/>
            <a:chExt cx="1416693" cy="146524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013749" y="3600450"/>
            <a:ext cx="4878785" cy="5045974"/>
            <a:chOff x="0" y="0"/>
            <a:chExt cx="1416693" cy="146524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16693" cy="1465241"/>
            </a:xfrm>
            <a:custGeom>
              <a:avLst/>
              <a:gdLst/>
              <a:ahLst/>
              <a:cxnLst/>
              <a:rect r="r" b="b" t="t" l="l"/>
              <a:pathLst>
                <a:path h="1465241" w="1416693">
                  <a:moveTo>
                    <a:pt x="80930" y="0"/>
                  </a:moveTo>
                  <a:lnTo>
                    <a:pt x="1335764" y="0"/>
                  </a:lnTo>
                  <a:cubicBezTo>
                    <a:pt x="1380460" y="0"/>
                    <a:pt x="1416693" y="36233"/>
                    <a:pt x="1416693" y="80930"/>
                  </a:cubicBezTo>
                  <a:lnTo>
                    <a:pt x="1416693" y="1384312"/>
                  </a:lnTo>
                  <a:cubicBezTo>
                    <a:pt x="1416693" y="1429008"/>
                    <a:pt x="1380460" y="1465241"/>
                    <a:pt x="1335764" y="1465241"/>
                  </a:cubicBezTo>
                  <a:lnTo>
                    <a:pt x="80930" y="1465241"/>
                  </a:lnTo>
                  <a:cubicBezTo>
                    <a:pt x="36233" y="1465241"/>
                    <a:pt x="0" y="1429008"/>
                    <a:pt x="0" y="1384312"/>
                  </a:cubicBezTo>
                  <a:lnTo>
                    <a:pt x="0" y="80930"/>
                  </a:lnTo>
                  <a:cubicBezTo>
                    <a:pt x="0" y="36233"/>
                    <a:pt x="36233" y="0"/>
                    <a:pt x="80930" y="0"/>
                  </a:cubicBezTo>
                  <a:close/>
                </a:path>
              </a:pathLst>
            </a:custGeom>
            <a:solidFill>
              <a:srgbClr val="4A7EB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88689" y="4889943"/>
            <a:ext cx="4497056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Due to sprints, went the easy route and made separate maps for each location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66757" y="4108906"/>
            <a:ext cx="3940920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Map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996652" y="4889943"/>
            <a:ext cx="4497056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Not able to load all the graphics but given another sprint, would have aided in finding a solution to obtaining graphics in JSON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996652" y="4108906"/>
            <a:ext cx="4497056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Graphic Update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08447" y="4889943"/>
            <a:ext cx="4497056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BFBFB"/>
                </a:solidFill>
                <a:latin typeface="Garet"/>
              </a:rPr>
              <a:t>Realized later that refactoring early on could help debugging. Also learning about watchpoints and conditionals.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08447" y="4108906"/>
            <a:ext cx="4218988" cy="674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Technical Debt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DAFlRfx7QMc</dc:identifier>
  <dcterms:modified xsi:type="dcterms:W3CDTF">2011-08-01T06:04:30Z</dcterms:modified>
  <cp:revision>1</cp:revision>
  <dc:title>Group 1</dc:title>
</cp:coreProperties>
</file>

<file path=docProps/thumbnail.jpeg>
</file>